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5" r:id="rId4"/>
    <p:sldId id="266" r:id="rId5"/>
    <p:sldId id="267" r:id="rId6"/>
    <p:sldId id="279" r:id="rId7"/>
    <p:sldId id="268" r:id="rId8"/>
    <p:sldId id="269" r:id="rId9"/>
    <p:sldId id="264" r:id="rId10"/>
    <p:sldId id="272" r:id="rId11"/>
    <p:sldId id="278" r:id="rId12"/>
    <p:sldId id="273" r:id="rId13"/>
    <p:sldId id="261" r:id="rId14"/>
    <p:sldId id="270" r:id="rId15"/>
    <p:sldId id="256" r:id="rId16"/>
    <p:sldId id="274" r:id="rId17"/>
    <p:sldId id="260" r:id="rId18"/>
    <p:sldId id="257" r:id="rId19"/>
    <p:sldId id="276" r:id="rId20"/>
    <p:sldId id="259" r:id="rId21"/>
    <p:sldId id="271" r:id="rId22"/>
    <p:sldId id="275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D738-0577-4206-80E0-7BD3AFFD50E6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FA947-EA09-4D5C-951F-1C802D944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72132" y="2857496"/>
            <a:ext cx="3129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СЛЁЗЫ БЕСЛАНА</a:t>
            </a:r>
            <a:endParaRPr lang="ru-RU" sz="3200" b="1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000628" cy="334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Беслан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643314"/>
            <a:ext cx="232623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Беслан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85728"/>
            <a:ext cx="327660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114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00438"/>
            <a:ext cx="5000660" cy="311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500034" y="1285860"/>
            <a:ext cx="6702452" cy="3607701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68313" y="115888"/>
            <a:ext cx="8229600" cy="1143000"/>
          </a:xfrm>
          <a:prstGeom prst="rect">
            <a:avLst/>
          </a:prstGeom>
        </p:spPr>
        <p:txBody>
          <a:bodyPr rtlCol="0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Беслан – 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третий по величине город Северной Осетии (Россия)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357562"/>
            <a:ext cx="3678264" cy="294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42910" y="5143512"/>
            <a:ext cx="508620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 smtClean="0"/>
              <a:t>1 СЕНТЯБРЯ – 3 СЕНТЯБРЯ 2004 ГОДА </a:t>
            </a:r>
          </a:p>
          <a:p>
            <a:r>
              <a:rPr lang="ru-RU" sz="2400" dirty="0" smtClean="0"/>
              <a:t>Захват и удержание заложников.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сентября 2004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42672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вооруженных боевиков в масках и бронежилетах приехала в Беслан на трех автомашинах  и захватила школу номер 1, где в тот момент проходила утренняя линейка.</a:t>
            </a:r>
            <a:endParaRPr lang="ru-RU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1231444483_24.jpg"/>
          <p:cNvPicPr>
            <a:picLocks noChangeAspect="1"/>
          </p:cNvPicPr>
          <p:nvPr/>
        </p:nvPicPr>
        <p:blipFill>
          <a:blip r:embed="rId2" cstate="print"/>
          <a:srcRect l="10213"/>
          <a:stretch>
            <a:fillRect/>
          </a:stretch>
        </p:blipFill>
        <p:spPr>
          <a:xfrm>
            <a:off x="4786314" y="3286124"/>
            <a:ext cx="4019550" cy="299085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сентября 2004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41910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момент захвата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первые часы после этого террористы убили 17 человек. </a:t>
            </a:r>
            <a:b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три дня террористы отказывались от передачи заложникам лекарств, воды и продуктов питания. </a:t>
            </a:r>
            <a:endParaRPr lang="ru-RU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1290527262_beslan-foto-4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4357686" y="1428736"/>
            <a:ext cx="4429124" cy="29527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57752" y="4714884"/>
            <a:ext cx="38576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cs typeface="Times New Roman" pitchFamily="18" charset="0"/>
              </a:rPr>
              <a:t>Попытки решить вопрос </a:t>
            </a:r>
          </a:p>
          <a:p>
            <a:r>
              <a:rPr lang="ru-RU" sz="2000" b="1" dirty="0" smtClean="0">
                <a:cs typeface="Times New Roman" pitchFamily="18" charset="0"/>
              </a:rPr>
              <a:t>об освобождении заложников </a:t>
            </a:r>
          </a:p>
          <a:p>
            <a:r>
              <a:rPr lang="ru-RU" sz="2000" b="1" dirty="0" smtClean="0">
                <a:cs typeface="Times New Roman" pitchFamily="18" charset="0"/>
              </a:rPr>
              <a:t>без силового вмешательства оказывались безуспешными.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dirty="0" smtClean="0"/>
              <a:t>2 сентября 2004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ru-RU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Днем 2 сентября террористы отпустили 26 заложников - женщин и малолетних детей.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285860"/>
            <a:ext cx="3552526" cy="274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143380"/>
            <a:ext cx="3546388" cy="244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80010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В течение 3 дней </a:t>
            </a:r>
            <a:r>
              <a:rPr lang="ru-RU" sz="2400" dirty="0" smtClean="0">
                <a:cs typeface="Times New Roman" pitchFamily="18" charset="0"/>
              </a:rPr>
              <a:t>террористы удерживали в здании школы более тысячи человек – детей, их родителей и сотрудников школы. </a:t>
            </a:r>
          </a:p>
          <a:p>
            <a:endParaRPr lang="ru-RU" sz="1600" dirty="0">
              <a:cs typeface="Times New Roman" pitchFamily="18" charset="0"/>
            </a:endParaRPr>
          </a:p>
          <a:p>
            <a:r>
              <a:rPr lang="ru-RU" sz="2400" dirty="0" smtClean="0">
                <a:cs typeface="Times New Roman" pitchFamily="18" charset="0"/>
              </a:rPr>
              <a:t>Более 50 часов, проведенных пленниками в здании школы, террористы отказывали им в предоставлении воды, пищи и необходимых медикаментов.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t="12334" r="3779" b="13063"/>
          <a:stretch>
            <a:fillRect/>
          </a:stretch>
        </p:blipFill>
        <p:spPr bwMode="auto">
          <a:xfrm>
            <a:off x="428596" y="2928934"/>
            <a:ext cx="307183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 l="4000"/>
          <a:stretch>
            <a:fillRect/>
          </a:stretch>
        </p:blipFill>
        <p:spPr bwMode="auto">
          <a:xfrm>
            <a:off x="5357818" y="2928934"/>
            <a:ext cx="3428999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 t="12058" b="13183"/>
          <a:stretch>
            <a:fillRect/>
          </a:stretch>
        </p:blipFill>
        <p:spPr bwMode="auto">
          <a:xfrm>
            <a:off x="2643174" y="4357694"/>
            <a:ext cx="39052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сентября 2004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736"/>
            <a:ext cx="4857784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Около полудня в спортзале школы раздались два мощных взрыва. Часть заложников бросилась бежать и боевики открыли по ним огонь. </a:t>
            </a:r>
          </a:p>
          <a:p>
            <a:pPr>
              <a:spcBef>
                <a:spcPts val="0"/>
              </a:spcBef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В ответ спецподразделения были вынуждены начать незапланированный штурм здания.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b_773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1285860"/>
            <a:ext cx="3581400" cy="268605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214818"/>
            <a:ext cx="2286016" cy="2254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dirty="0" smtClean="0"/>
              <a:t>3 сентября 2004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3786214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Операция по освобождению заложников и ликвидации террористов продолжалась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позднего вечера пятницы. При этом здание школы было частично разрушено.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" name="Picture 5" descr="Беслан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142983"/>
            <a:ext cx="2428892" cy="284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357298"/>
            <a:ext cx="2878264" cy="201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 descr="Беслан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858451"/>
            <a:ext cx="4086225" cy="272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слан15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28596" y="285728"/>
            <a:ext cx="4105274" cy="307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429000"/>
            <a:ext cx="280293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28999"/>
            <a:ext cx="2286016" cy="313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Беслан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429000"/>
            <a:ext cx="2949520" cy="312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4572000" y="285728"/>
            <a:ext cx="419725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575398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 descr="26643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6215074" y="4000504"/>
            <a:ext cx="2622754" cy="26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14290"/>
            <a:ext cx="1966218" cy="359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229600" cy="3276600"/>
          </a:xfrm>
        </p:spPr>
        <p:txBody>
          <a:bodyPr>
            <a:normAutofit fontScale="90000"/>
          </a:bodyPr>
          <a:lstStyle/>
          <a:p>
            <a:r>
              <a:rPr lang="ru-RU" smtClean="0"/>
              <a:t>Вглядитесь в глаза кричащих от боли детей…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 Вглядитесь в глаза отцов, матерей, потерявших детей…  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009pt8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85728"/>
            <a:ext cx="4392605" cy="284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1" descr="263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071966" cy="284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258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214686"/>
            <a:ext cx="4408490" cy="330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beslan-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214686"/>
            <a:ext cx="407196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2.stc.all.kpcdn.net/f/12/image/92/88/7278892.jpg"/>
          <p:cNvPicPr/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357158" y="500042"/>
            <a:ext cx="478634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286380" y="1071546"/>
            <a:ext cx="35719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Жертвами террористической акции стали 335 погибших и умерших от ран,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 том числе 318 заложников,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beslan_08_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357562"/>
            <a:ext cx="4360469" cy="32495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4643446"/>
            <a:ext cx="39290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 которых 186 — дети,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количество раненых –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около восьми сотен.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слан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57166"/>
            <a:ext cx="3368465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Беслан1"/>
          <p:cNvPicPr>
            <a:picLocks noChangeAspect="1" noChangeArrowheads="1"/>
          </p:cNvPicPr>
          <p:nvPr/>
        </p:nvPicPr>
        <p:blipFill>
          <a:blip r:embed="rId3"/>
          <a:srcRect r="4084"/>
          <a:stretch>
            <a:fillRect/>
          </a:stretch>
        </p:blipFill>
        <p:spPr bwMode="auto">
          <a:xfrm>
            <a:off x="357158" y="357166"/>
            <a:ext cx="4929222" cy="343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Беслан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5" y="3857629"/>
            <a:ext cx="2143140" cy="270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178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857628"/>
            <a:ext cx="3643338" cy="269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71472" y="500042"/>
            <a:ext cx="754129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Родственники погибших детей рыдают возле гробов.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кладбище рядом хоронили учеников и их учителей.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Педагоги проявили мужество и ценой своей жизни спасли десятки чужих.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s1.stc.all.kpcdn.net/f/12/image/43/87/727874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71612"/>
            <a:ext cx="6001711" cy="401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00034" y="5929330"/>
            <a:ext cx="8244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Большинство жертв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бесланского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теракта - школьники и дети в возрасте до 17 лет.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428596" y="2285992"/>
            <a:ext cx="3643339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dirty="0"/>
              <a:t>Могил с ума сводящий ряд</a:t>
            </a:r>
            <a:br>
              <a:rPr lang="ru-RU" dirty="0"/>
            </a:br>
            <a:r>
              <a:rPr lang="ru-RU" dirty="0"/>
              <a:t>И черный траурный наряд,</a:t>
            </a:r>
            <a:br>
              <a:rPr lang="ru-RU" dirty="0"/>
            </a:br>
            <a:r>
              <a:rPr lang="ru-RU" dirty="0"/>
              <a:t>Упреки, слезы, все не в мочь –</a:t>
            </a:r>
            <a:br>
              <a:rPr lang="ru-RU" dirty="0"/>
            </a:br>
            <a:r>
              <a:rPr lang="ru-RU" dirty="0"/>
              <a:t>Вернись моя родная дочь...</a:t>
            </a:r>
          </a:p>
          <a:p>
            <a:endParaRPr lang="ru-RU" dirty="0"/>
          </a:p>
          <a:p>
            <a:r>
              <a:rPr lang="ru-RU" dirty="0"/>
              <a:t>Вернись сестричка, милый брат –</a:t>
            </a:r>
            <a:br>
              <a:rPr lang="ru-RU" dirty="0"/>
            </a:br>
            <a:r>
              <a:rPr lang="ru-RU" dirty="0"/>
              <a:t>Вас всех обнять я был бы рад.</a:t>
            </a:r>
            <a:br>
              <a:rPr lang="ru-RU" dirty="0"/>
            </a:br>
            <a:r>
              <a:rPr lang="ru-RU" dirty="0"/>
              <a:t>Ну где же вы? За что? Куда?</a:t>
            </a:r>
            <a:br>
              <a:rPr lang="ru-RU" dirty="0"/>
            </a:br>
            <a:r>
              <a:rPr lang="ru-RU" dirty="0"/>
              <a:t>Без вас лишились люди сна.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4134046" y="357166"/>
            <a:ext cx="461466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428596" y="500043"/>
            <a:ext cx="36004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/>
              <a:t>Семья Тотиевых </a:t>
            </a:r>
            <a:endParaRPr lang="ru-RU" altLang="ru-RU" sz="2400" dirty="0" smtClean="0"/>
          </a:p>
          <a:p>
            <a:pPr algn="ctr"/>
            <a:r>
              <a:rPr lang="ru-RU" altLang="ru-RU" sz="2400" dirty="0" smtClean="0"/>
              <a:t>потеряла </a:t>
            </a:r>
            <a:r>
              <a:rPr lang="ru-RU" altLang="ru-RU" sz="2400" dirty="0"/>
              <a:t>в теракте </a:t>
            </a:r>
            <a:endParaRPr lang="ru-RU" altLang="ru-RU" sz="2400" dirty="0" smtClean="0"/>
          </a:p>
          <a:p>
            <a:pPr algn="ctr"/>
            <a:r>
              <a:rPr lang="ru-RU" altLang="ru-RU" sz="2400" dirty="0" smtClean="0"/>
              <a:t>сразу </a:t>
            </a:r>
            <a:r>
              <a:rPr lang="ru-RU" altLang="ru-RU" sz="2400" dirty="0"/>
              <a:t>шестерых детей.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4.stc.all.kpcdn.net/f/12/image/09/95/7279509.jpg"/>
          <p:cNvPicPr/>
          <p:nvPr/>
        </p:nvPicPr>
        <p:blipFill>
          <a:blip r:embed="rId2"/>
          <a:srcRect b="16986"/>
          <a:stretch>
            <a:fillRect/>
          </a:stretch>
        </p:blipFill>
        <p:spPr bwMode="auto">
          <a:xfrm>
            <a:off x="4500562" y="3286124"/>
            <a:ext cx="424021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857752" y="642918"/>
            <a:ext cx="392909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время штурма здания школы погибло 10 бойцов ЦСН ФСБ –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это самое большое количество потерь в ходе одной операции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 всю историю российского спецназа.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v-podnebesie.narod.ru/logo.jpg"/>
          <p:cNvPicPr/>
          <p:nvPr/>
        </p:nvPicPr>
        <p:blipFill>
          <a:blip r:embed="rId3">
            <a:lum bright="-5000" contrast="20000"/>
          </a:blip>
          <a:srcRect l="3543" t="2282" r="5042" b="4554"/>
          <a:stretch>
            <a:fillRect/>
          </a:stretch>
        </p:blipFill>
        <p:spPr bwMode="auto">
          <a:xfrm>
            <a:off x="500034" y="285728"/>
            <a:ext cx="39290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263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286125"/>
            <a:ext cx="390683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5572140"/>
            <a:ext cx="82868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кладбище Беслана позднее возник мемориал памяти жертв -  "Город ангелов".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Здесь же сейчас находится и памятник бойцам спецназа, погибшим при штурме здания школы.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2" descr="5307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28596" y="428604"/>
            <a:ext cx="3608793" cy="481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11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28604"/>
            <a:ext cx="457203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4948_1188665973_beslan2006_1_b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57224" y="5643578"/>
            <a:ext cx="74830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Выжившие в трагедии 2004 года второклассники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2014 году уже получили аттестаты и окончили школу.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Спустя 10 лет после трагедии их выпускной начался с минуты молчания...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f_181083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285728"/>
            <a:ext cx="7143800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Минута молчания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годовщину трагедии в Беслане россияне вспоминают жертв страшного теракта, унесшего жизни 335 человек, в том числе 186 детей.</a:t>
            </a: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Рисунок 9" descr="5645492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1428736"/>
            <a:ext cx="2620803" cy="3451972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Рисунок 10" descr="tumblr_l3r255AeI01qzb3s3o1_5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4005263"/>
            <a:ext cx="1911102" cy="28527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Irbin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643446"/>
            <a:ext cx="4572000" cy="171739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Исполнитель: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Черникова</a:t>
            </a:r>
            <a:r>
              <a:rPr lang="ru-RU" sz="160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Надежда Николаевна 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учитель начальных классов 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МБОУ </a:t>
            </a:r>
            <a:endParaRPr lang="ru-RU" sz="1400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«Средняя общеобразовательная школа № 22»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г. </a:t>
            </a:r>
            <a:r>
              <a:rPr lang="ru-RU" sz="14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Калуги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  <a:r>
              <a:rPr lang="ru-RU" sz="14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r>
              <a:rPr lang="en-US" sz="14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r>
              <a:rPr lang="ru-RU" sz="14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г.</a:t>
            </a:r>
            <a:endParaRPr lang="ru-RU" sz="1400" dirty="0"/>
          </a:p>
        </p:txBody>
      </p:sp>
      <p:pic>
        <p:nvPicPr>
          <p:cNvPr id="3" name="Picture 2" descr="C:\Users\Irbin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4"/>
            <a:ext cx="4286280" cy="321471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857720" y="2714620"/>
            <a:ext cx="4286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На сердце России такие есть </a:t>
            </a:r>
            <a:r>
              <a:rPr lang="ru-RU" b="1" dirty="0" smtClean="0">
                <a:latin typeface="Monotype Corsiva" pitchFamily="66" charset="0"/>
              </a:rPr>
              <a:t>раны…</a:t>
            </a:r>
            <a:r>
              <a:rPr lang="ru-RU" b="1" dirty="0" smtClean="0">
                <a:latin typeface="Monotype Corsiva" pitchFamily="66" charset="0"/>
              </a:rPr>
              <a:t/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Их время не лечит моли не </a:t>
            </a:r>
            <a:r>
              <a:rPr lang="ru-RU" b="1" dirty="0" smtClean="0">
                <a:latin typeface="Monotype Corsiva" pitchFamily="66" charset="0"/>
              </a:rPr>
              <a:t>моли.</a:t>
            </a:r>
            <a:r>
              <a:rPr lang="ru-RU" b="1" dirty="0" smtClean="0">
                <a:latin typeface="Monotype Corsiva" pitchFamily="66" charset="0"/>
              </a:rPr>
              <a:t/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Нам не позабыть то, что было в </a:t>
            </a:r>
            <a:r>
              <a:rPr lang="ru-RU" b="1" dirty="0" smtClean="0">
                <a:latin typeface="Monotype Corsiva" pitchFamily="66" charset="0"/>
              </a:rPr>
              <a:t>Беслане</a:t>
            </a:r>
            <a:r>
              <a:rPr lang="ru-RU" b="1" dirty="0" smtClean="0">
                <a:latin typeface="Monotype Corsiva" pitchFamily="66" charset="0"/>
              </a:rPr>
              <a:t>,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smtClean="0">
                <a:latin typeface="Monotype Corsiva" pitchFamily="66" charset="0"/>
              </a:rPr>
              <a:t/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В невидимой точке на </a:t>
            </a:r>
            <a:r>
              <a:rPr lang="ru-RU" b="1" smtClean="0">
                <a:latin typeface="Monotype Corsiva" pitchFamily="66" charset="0"/>
              </a:rPr>
              <a:t>лоне </a:t>
            </a:r>
            <a:r>
              <a:rPr lang="ru-RU" b="1" smtClean="0">
                <a:latin typeface="Monotype Corsiva" pitchFamily="66" charset="0"/>
              </a:rPr>
              <a:t>Земли.</a:t>
            </a:r>
            <a:r>
              <a:rPr lang="ru-RU" b="1" dirty="0" smtClean="0">
                <a:latin typeface="Monotype Corsiva" pitchFamily="66" charset="0"/>
              </a:rPr>
              <a:t/>
            </a:r>
            <a:br>
              <a:rPr lang="ru-RU" b="1" dirty="0" smtClean="0">
                <a:latin typeface="Monotype Corsiva" pitchFamily="66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320</Words>
  <Application>Microsoft Office PowerPoint</Application>
  <PresentationFormat>Экран (4:3)</PresentationFormat>
  <Paragraphs>60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1 сентября 2004 года</vt:lpstr>
      <vt:lpstr>1 сентября 2004 года</vt:lpstr>
      <vt:lpstr>2 сентября 2004 года</vt:lpstr>
      <vt:lpstr>Слайд 6</vt:lpstr>
      <vt:lpstr>3 сентября 2004 года</vt:lpstr>
      <vt:lpstr>3 сентября 2004 года</vt:lpstr>
      <vt:lpstr>Слайд 9</vt:lpstr>
      <vt:lpstr>Слайд 10</vt:lpstr>
      <vt:lpstr>Вглядитесь в глаза кричащих от боли детей…   Вглядитесь в глаза отцов, матерей, потерявших детей… 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Минута молчания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Irbin</dc:creator>
  <cp:lastModifiedBy>Irbin</cp:lastModifiedBy>
  <cp:revision>12</cp:revision>
  <dcterms:created xsi:type="dcterms:W3CDTF">2015-09-02T20:16:08Z</dcterms:created>
  <dcterms:modified xsi:type="dcterms:W3CDTF">2015-10-19T16:14:28Z</dcterms:modified>
</cp:coreProperties>
</file>